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3" r:id="rId3"/>
    <p:sldId id="288" r:id="rId4"/>
    <p:sldId id="319" r:id="rId5"/>
    <p:sldId id="332" r:id="rId6"/>
    <p:sldId id="364" r:id="rId7"/>
    <p:sldId id="363" r:id="rId8"/>
    <p:sldId id="333" r:id="rId9"/>
    <p:sldId id="366" r:id="rId10"/>
    <p:sldId id="374" r:id="rId11"/>
    <p:sldId id="375" r:id="rId12"/>
    <p:sldId id="376" r:id="rId13"/>
    <p:sldId id="355" r:id="rId14"/>
    <p:sldId id="367" r:id="rId15"/>
    <p:sldId id="377" r:id="rId16"/>
    <p:sldId id="352" r:id="rId17"/>
    <p:sldId id="368" r:id="rId18"/>
    <p:sldId id="373" r:id="rId19"/>
    <p:sldId id="370" r:id="rId20"/>
    <p:sldId id="372" r:id="rId21"/>
    <p:sldId id="362" r:id="rId22"/>
    <p:sldId id="369" r:id="rId23"/>
    <p:sldId id="321" r:id="rId24"/>
    <p:sldId id="379" r:id="rId25"/>
  </p:sldIdLst>
  <p:sldSz cx="9144000" cy="6858000" type="screen4x3"/>
  <p:notesSz cx="9283700" cy="6985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4E5"/>
    <a:srgbClr val="FFF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6" autoAdjust="0"/>
    <p:restoredTop sz="91373" autoAdjust="0"/>
  </p:normalViewPr>
  <p:slideViewPr>
    <p:cSldViewPr>
      <p:cViewPr>
        <p:scale>
          <a:sx n="100" d="100"/>
          <a:sy n="100" d="100"/>
        </p:scale>
        <p:origin x="-15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restry\ODFW\Willam\new%20BiOp\Reports\2012-13%20COE%20ESA%20Hatchery%20Actions\Baseline\Summary%20Spawner%20Abundanc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restry\ODFW\Willam\new%20BiOp\Reports\2012-13%20COE%20ESA%20Hatchery%20Actions\Baseline\Summary%20Spawner%20Abundanc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restry\ODFW\Willam\new%20BiOp\Reports\2012-13%20COE%20ESA%20Hatchery%20Actions\Baseline\Summary%20Spawner%20Abundan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restry\ODFW\Willam\new%20BiOp\Reports\2012-13%20COE%20ESA%20Hatchery%20Actions\Baseline\Summary%20Spawner%20Abunda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restry\ODFW\Willam\new%20BiOp\Reports\2012-13%20COE%20ESA%20Hatchery%20Actions\Baseline\Summary%20Spawner%20Abundanc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restry\ODFW\Willam\new%20BiOp\Reports\2012-13%20COE%20ESA%20Hatchery%20Actions\Baseline\Summary%20Spawner%20Abund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1550743657043"/>
          <c:y val="5.1400554097404488E-2"/>
          <c:w val="0.71477405949256356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v>Wild Below Minto</c:v>
          </c:tx>
          <c:xVal>
            <c:numRef>
              <c:f>Sheet1!$A$3:$A$15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Sheet1!$G$3:$G$15</c:f>
              <c:numCache>
                <c:formatCode>0</c:formatCode>
                <c:ptCount val="13"/>
                <c:pt idx="0">
                  <c:v>105.95</c:v>
                </c:pt>
                <c:pt idx="1">
                  <c:v>68.000000000000057</c:v>
                </c:pt>
                <c:pt idx="2">
                  <c:v>126.75000000000001</c:v>
                </c:pt>
                <c:pt idx="3">
                  <c:v>246.75000000000003</c:v>
                </c:pt>
                <c:pt idx="4">
                  <c:v>200.72500000000002</c:v>
                </c:pt>
                <c:pt idx="5">
                  <c:v>308.75</c:v>
                </c:pt>
                <c:pt idx="6">
                  <c:v>412.45</c:v>
                </c:pt>
                <c:pt idx="7">
                  <c:v>358.27500000000003</c:v>
                </c:pt>
                <c:pt idx="8">
                  <c:v>276.59999999999997</c:v>
                </c:pt>
                <c:pt idx="9">
                  <c:v>552.57749999999999</c:v>
                </c:pt>
                <c:pt idx="10">
                  <c:v>348.125</c:v>
                </c:pt>
                <c:pt idx="11">
                  <c:v>337.68</c:v>
                </c:pt>
                <c:pt idx="12">
                  <c:v>362</c:v>
                </c:pt>
              </c:numCache>
            </c:numRef>
          </c:yVal>
          <c:smooth val="0"/>
        </c:ser>
        <c:ser>
          <c:idx val="1"/>
          <c:order val="1"/>
          <c:tx>
            <c:v>Hatchery Below Minto</c:v>
          </c:tx>
          <c:xVal>
            <c:numRef>
              <c:f>Sheet1!$A$3:$A$15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Sheet1!$H$3:$H$15</c:f>
              <c:numCache>
                <c:formatCode>0</c:formatCode>
                <c:ptCount val="13"/>
                <c:pt idx="0">
                  <c:v>709.05</c:v>
                </c:pt>
                <c:pt idx="1">
                  <c:v>1632</c:v>
                </c:pt>
                <c:pt idx="2">
                  <c:v>718.25</c:v>
                </c:pt>
                <c:pt idx="3">
                  <c:v>575.75</c:v>
                </c:pt>
                <c:pt idx="4">
                  <c:v>446.77499999999998</c:v>
                </c:pt>
                <c:pt idx="5">
                  <c:v>926.25</c:v>
                </c:pt>
                <c:pt idx="6">
                  <c:v>152.55000000000001</c:v>
                </c:pt>
                <c:pt idx="7">
                  <c:v>344.22499999999997</c:v>
                </c:pt>
                <c:pt idx="8">
                  <c:v>875.9</c:v>
                </c:pt>
                <c:pt idx="9">
                  <c:v>944.92250000000001</c:v>
                </c:pt>
                <c:pt idx="10">
                  <c:v>1044.375</c:v>
                </c:pt>
                <c:pt idx="11">
                  <c:v>502.32</c:v>
                </c:pt>
                <c:pt idx="12">
                  <c:v>648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565184"/>
        <c:axId val="37566720"/>
      </c:scatterChart>
      <c:scatterChart>
        <c:scatterStyle val="lineMarker"/>
        <c:varyColors val="0"/>
        <c:ser>
          <c:idx val="4"/>
          <c:order val="2"/>
          <c:tx>
            <c:v>pHOS</c:v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xVal>
            <c:numRef>
              <c:f>Sheet1!$A$3:$A$15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Sheet1!$B$3:$B$15</c:f>
              <c:numCache>
                <c:formatCode>0.000</c:formatCode>
                <c:ptCount val="13"/>
                <c:pt idx="0">
                  <c:v>0.87</c:v>
                </c:pt>
                <c:pt idx="1">
                  <c:v>0.96</c:v>
                </c:pt>
                <c:pt idx="2">
                  <c:v>0.85</c:v>
                </c:pt>
                <c:pt idx="3">
                  <c:v>0.7</c:v>
                </c:pt>
                <c:pt idx="4">
                  <c:v>0.69</c:v>
                </c:pt>
                <c:pt idx="5">
                  <c:v>0.75</c:v>
                </c:pt>
                <c:pt idx="6">
                  <c:v>0.27</c:v>
                </c:pt>
                <c:pt idx="7">
                  <c:v>0.49</c:v>
                </c:pt>
                <c:pt idx="8">
                  <c:v>0.76</c:v>
                </c:pt>
                <c:pt idx="9">
                  <c:v>0.63100000000000001</c:v>
                </c:pt>
                <c:pt idx="10">
                  <c:v>0.75</c:v>
                </c:pt>
                <c:pt idx="11">
                  <c:v>0.59799999999999998</c:v>
                </c:pt>
                <c:pt idx="12">
                  <c:v>0.64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570816"/>
        <c:axId val="37568896"/>
      </c:scatterChart>
      <c:valAx>
        <c:axId val="3756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566720"/>
        <c:crosses val="autoZero"/>
        <c:crossBetween val="midCat"/>
        <c:majorUnit val="2"/>
      </c:valAx>
      <c:valAx>
        <c:axId val="37566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Spawner Abundance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37565184"/>
        <c:crosses val="autoZero"/>
        <c:crossBetween val="midCat"/>
      </c:valAx>
      <c:valAx>
        <c:axId val="375688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PHOS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37570816"/>
        <c:crosses val="max"/>
        <c:crossBetween val="midCat"/>
      </c:valAx>
      <c:valAx>
        <c:axId val="37570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688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4865135608048992"/>
          <c:y val="1.3121172353455824E-2"/>
          <c:w val="0.54579308836395446"/>
          <c:h val="0.263097841936424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04396325459317"/>
          <c:y val="3.75116652085156E-2"/>
          <c:w val="0.73699628171478571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Sheet1!$L$50</c:f>
              <c:strCache>
                <c:ptCount val="1"/>
                <c:pt idx="0">
                  <c:v>Fall Cr W spawners</c:v>
                </c:pt>
              </c:strCache>
            </c:strRef>
          </c:tx>
          <c:xVal>
            <c:numRef>
              <c:f>Sheet1!$A$51:$A$63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Sheet1!$L$51:$L$63</c:f>
              <c:numCache>
                <c:formatCode>0</c:formatCode>
                <c:ptCount val="13"/>
                <c:pt idx="0">
                  <c:v>42.749999999999993</c:v>
                </c:pt>
                <c:pt idx="1">
                  <c:v>16.078431372549009</c:v>
                </c:pt>
                <c:pt idx="2">
                  <c:v>156.36363636363637</c:v>
                </c:pt>
                <c:pt idx="3">
                  <c:v>135.41666666666669</c:v>
                </c:pt>
                <c:pt idx="4">
                  <c:v>542.5</c:v>
                </c:pt>
                <c:pt idx="5">
                  <c:v>60.666666666666671</c:v>
                </c:pt>
                <c:pt idx="6">
                  <c:v>225</c:v>
                </c:pt>
                <c:pt idx="7">
                  <c:v>86.72727272727272</c:v>
                </c:pt>
                <c:pt idx="8">
                  <c:v>164.28571428571428</c:v>
                </c:pt>
                <c:pt idx="9">
                  <c:v>140.505</c:v>
                </c:pt>
                <c:pt idx="10">
                  <c:v>134.85</c:v>
                </c:pt>
                <c:pt idx="11">
                  <c:v>30</c:v>
                </c:pt>
                <c:pt idx="12" formatCode="General">
                  <c:v>54.6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Sheet1!$M$50</c:f>
              <c:strCache>
                <c:ptCount val="1"/>
                <c:pt idx="0">
                  <c:v>Fall Cr H spawners</c:v>
                </c:pt>
              </c:strCache>
            </c:strRef>
          </c:tx>
          <c:xVal>
            <c:numRef>
              <c:f>Sheet1!$A$51:$A$63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Sheet1!$M$51:$M$63</c:f>
              <c:numCache>
                <c:formatCode>0</c:formatCode>
                <c:ptCount val="13"/>
                <c:pt idx="0">
                  <c:v>384.75</c:v>
                </c:pt>
                <c:pt idx="1">
                  <c:v>188.92156862745099</c:v>
                </c:pt>
                <c:pt idx="2">
                  <c:v>273.63636363636363</c:v>
                </c:pt>
                <c:pt idx="3">
                  <c:v>189.58333333333331</c:v>
                </c:pt>
                <c:pt idx="4">
                  <c:v>0</c:v>
                </c:pt>
                <c:pt idx="5">
                  <c:v>9.3333333333333321</c:v>
                </c:pt>
                <c:pt idx="6">
                  <c:v>0</c:v>
                </c:pt>
                <c:pt idx="7">
                  <c:v>3.2727272727272738</c:v>
                </c:pt>
                <c:pt idx="8">
                  <c:v>8.2142857142857242</c:v>
                </c:pt>
                <c:pt idx="9">
                  <c:v>4.4950000000000001</c:v>
                </c:pt>
                <c:pt idx="10">
                  <c:v>10.15</c:v>
                </c:pt>
                <c:pt idx="11">
                  <c:v>0</c:v>
                </c:pt>
                <c:pt idx="12" formatCode="General">
                  <c:v>5.3999999999999995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93312"/>
        <c:axId val="116499584"/>
      </c:scatterChart>
      <c:scatterChart>
        <c:scatterStyle val="lineMarker"/>
        <c:varyColors val="0"/>
        <c:ser>
          <c:idx val="2"/>
          <c:order val="2"/>
          <c:tx>
            <c:strRef>
              <c:f>Sheet1!$C$50</c:f>
              <c:strCache>
                <c:ptCount val="1"/>
                <c:pt idx="0">
                  <c:v>pHOS Fall Cr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tar"/>
            <c:size val="7"/>
            <c:spPr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Sheet1!$A$51:$A$63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Sheet1!$C$51:$C$63</c:f>
              <c:numCache>
                <c:formatCode>0.000</c:formatCode>
                <c:ptCount val="13"/>
                <c:pt idx="0">
                  <c:v>0.9</c:v>
                </c:pt>
                <c:pt idx="1">
                  <c:v>0.92156862745098045</c:v>
                </c:pt>
                <c:pt idx="2">
                  <c:v>0.63636363636363635</c:v>
                </c:pt>
                <c:pt idx="3">
                  <c:v>0.58333333333333326</c:v>
                </c:pt>
                <c:pt idx="4">
                  <c:v>0</c:v>
                </c:pt>
                <c:pt idx="5">
                  <c:v>0.1333333333333333</c:v>
                </c:pt>
                <c:pt idx="6">
                  <c:v>0</c:v>
                </c:pt>
                <c:pt idx="7">
                  <c:v>3.6363636363636376E-2</c:v>
                </c:pt>
                <c:pt idx="8">
                  <c:v>4.7619047619047672E-2</c:v>
                </c:pt>
                <c:pt idx="9">
                  <c:v>3.1E-2</c:v>
                </c:pt>
                <c:pt idx="10">
                  <c:v>7.0000000000000007E-2</c:v>
                </c:pt>
                <c:pt idx="11">
                  <c:v>0</c:v>
                </c:pt>
                <c:pt idx="12" formatCode="General">
                  <c:v>0.09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507776"/>
        <c:axId val="116501504"/>
      </c:scatterChart>
      <c:valAx>
        <c:axId val="11649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499584"/>
        <c:crosses val="autoZero"/>
        <c:crossBetween val="midCat"/>
        <c:majorUnit val="2"/>
      </c:valAx>
      <c:valAx>
        <c:axId val="116499584"/>
        <c:scaling>
          <c:orientation val="minMax"/>
          <c:max val="7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Spawner Abundance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16493312"/>
        <c:crosses val="autoZero"/>
        <c:crossBetween val="midCat"/>
      </c:valAx>
      <c:valAx>
        <c:axId val="1165015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PHOS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16507776"/>
        <c:crosses val="max"/>
        <c:crossBetween val="midCat"/>
      </c:valAx>
      <c:valAx>
        <c:axId val="116507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501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4505924837936628"/>
          <c:y val="3.0980381689576938E-2"/>
          <c:w val="0.40743161312409581"/>
          <c:h val="0.355475127076713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1817696516749"/>
          <c:y val="5.1400554097404488E-2"/>
          <c:w val="0.72965968237021206"/>
          <c:h val="0.75201771653543303"/>
        </c:manualLayout>
      </c:layout>
      <c:scatterChart>
        <c:scatterStyle val="lineMarker"/>
        <c:varyColors val="0"/>
        <c:ser>
          <c:idx val="1"/>
          <c:order val="0"/>
          <c:tx>
            <c:strRef>
              <c:f>Bennett!$L$4</c:f>
              <c:strCache>
                <c:ptCount val="1"/>
                <c:pt idx="0">
                  <c:v>NM</c:v>
                </c:pt>
              </c:strCache>
            </c:strRef>
          </c:tx>
          <c:spPr>
            <a:ln w="50800"/>
          </c:spPr>
          <c:marker>
            <c:symbol val="square"/>
            <c:size val="10"/>
          </c:marker>
          <c:xVal>
            <c:numRef>
              <c:f>Bennett!$J$17:$J$22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xVal>
          <c:yVal>
            <c:numRef>
              <c:f>Bennett!$L$17:$L$22</c:f>
              <c:numCache>
                <c:formatCode>General</c:formatCode>
                <c:ptCount val="6"/>
                <c:pt idx="0">
                  <c:v>368.67599999999999</c:v>
                </c:pt>
                <c:pt idx="1">
                  <c:v>827.88400000000013</c:v>
                </c:pt>
                <c:pt idx="2">
                  <c:v>2260.2999999999997</c:v>
                </c:pt>
                <c:pt idx="3">
                  <c:v>1345.653</c:v>
                </c:pt>
                <c:pt idx="4">
                  <c:v>1251.1080000000002</c:v>
                </c:pt>
                <c:pt idx="5">
                  <c:v>1778.3340000000001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375168"/>
        <c:axId val="126923136"/>
      </c:scatterChart>
      <c:valAx>
        <c:axId val="120375168"/>
        <c:scaling>
          <c:orientation val="minMax"/>
          <c:max val="2015"/>
          <c:min val="200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Run </a:t>
                </a: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923136"/>
        <c:crosses val="autoZero"/>
        <c:crossBetween val="midCat"/>
      </c:valAx>
      <c:valAx>
        <c:axId val="126923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Bennett Dam Unmarked CHS </a:t>
                </a:r>
                <a:r>
                  <a:rPr lang="en-US" dirty="0" smtClean="0"/>
                  <a:t>Count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7730659726856177E-2"/>
              <c:y val="5.965105323373039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03751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04396325459317"/>
          <c:y val="3.75116652085156E-2"/>
          <c:w val="0.73699628171478571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Sheet1!$D$18</c:f>
              <c:strCache>
                <c:ptCount val="1"/>
                <c:pt idx="0">
                  <c:v>Wild spawners below Foster</c:v>
                </c:pt>
              </c:strCache>
            </c:strRef>
          </c:tx>
          <c:xVal>
            <c:numRef>
              <c:f>Sheet1!$A$19:$A$31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Sheet1!$D$19:$D$31</c:f>
              <c:numCache>
                <c:formatCode>0</c:formatCode>
                <c:ptCount val="13"/>
                <c:pt idx="0">
                  <c:v>330.07686678614084</c:v>
                </c:pt>
                <c:pt idx="1">
                  <c:v>200.37575236457437</c:v>
                </c:pt>
                <c:pt idx="2">
                  <c:v>170.78593886462886</c:v>
                </c:pt>
                <c:pt idx="3">
                  <c:v>268.46355863192167</c:v>
                </c:pt>
                <c:pt idx="4">
                  <c:v>209.21346534653469</c:v>
                </c:pt>
                <c:pt idx="5">
                  <c:v>223.53125</c:v>
                </c:pt>
                <c:pt idx="6">
                  <c:v>261.12183962264152</c:v>
                </c:pt>
                <c:pt idx="7">
                  <c:v>746.91925000000003</c:v>
                </c:pt>
                <c:pt idx="8">
                  <c:v>81.694945397815829</c:v>
                </c:pt>
                <c:pt idx="9">
                  <c:v>286.12499999999994</c:v>
                </c:pt>
                <c:pt idx="10">
                  <c:v>177.20000000000005</c:v>
                </c:pt>
                <c:pt idx="11">
                  <c:v>423.2</c:v>
                </c:pt>
                <c:pt idx="12">
                  <c:v>743.85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Sheet1!$E$18</c:f>
              <c:strCache>
                <c:ptCount val="1"/>
                <c:pt idx="0">
                  <c:v>Hatchery spawners below Foster</c:v>
                </c:pt>
              </c:strCache>
            </c:strRef>
          </c:tx>
          <c:xVal>
            <c:numRef>
              <c:f>Sheet1!$A$19:$A$31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Sheet1!$E$19:$E$31</c:f>
              <c:numCache>
                <c:formatCode>0</c:formatCode>
                <c:ptCount val="13"/>
                <c:pt idx="0">
                  <c:v>2057.4231332138593</c:v>
                </c:pt>
                <c:pt idx="1">
                  <c:v>1374.6242476354257</c:v>
                </c:pt>
                <c:pt idx="2">
                  <c:v>771.71406113537114</c:v>
                </c:pt>
                <c:pt idx="3">
                  <c:v>1056.5364413680784</c:v>
                </c:pt>
                <c:pt idx="4">
                  <c:v>1110.7865346534652</c:v>
                </c:pt>
                <c:pt idx="5">
                  <c:v>983.96875</c:v>
                </c:pt>
                <c:pt idx="6">
                  <c:v>261.37816037735848</c:v>
                </c:pt>
                <c:pt idx="7">
                  <c:v>460.58075000000002</c:v>
                </c:pt>
                <c:pt idx="8">
                  <c:v>1915.8050546021841</c:v>
                </c:pt>
                <c:pt idx="9">
                  <c:v>1076.375</c:v>
                </c:pt>
                <c:pt idx="10">
                  <c:v>930.3</c:v>
                </c:pt>
                <c:pt idx="11">
                  <c:v>496.8</c:v>
                </c:pt>
                <c:pt idx="12">
                  <c:v>633.65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90048"/>
        <c:axId val="81091584"/>
      </c:scatterChart>
      <c:scatterChart>
        <c:scatterStyle val="lineMarker"/>
        <c:varyColors val="0"/>
        <c:ser>
          <c:idx val="4"/>
          <c:order val="2"/>
          <c:tx>
            <c:v>pHOS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xVal>
            <c:numRef>
              <c:f>Sheet1!$A$19:$A$31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Sheet1!$B$19:$B$31</c:f>
              <c:numCache>
                <c:formatCode>0.000</c:formatCode>
                <c:ptCount val="13"/>
                <c:pt idx="0">
                  <c:v>0.86174790919952216</c:v>
                </c:pt>
                <c:pt idx="1">
                  <c:v>0.87277730008598453</c:v>
                </c:pt>
                <c:pt idx="2">
                  <c:v>0.81879475982532746</c:v>
                </c:pt>
                <c:pt idx="3">
                  <c:v>0.79738599348534211</c:v>
                </c:pt>
                <c:pt idx="4">
                  <c:v>0.84150495049504948</c:v>
                </c:pt>
                <c:pt idx="5">
                  <c:v>0.81488095238095237</c:v>
                </c:pt>
                <c:pt idx="6">
                  <c:v>0.50024528301886795</c:v>
                </c:pt>
                <c:pt idx="7">
                  <c:v>0.38143333333333335</c:v>
                </c:pt>
                <c:pt idx="8">
                  <c:v>0.95910140405616229</c:v>
                </c:pt>
                <c:pt idx="9">
                  <c:v>0.79</c:v>
                </c:pt>
                <c:pt idx="10" formatCode="General">
                  <c:v>0.84</c:v>
                </c:pt>
                <c:pt idx="11" formatCode="General">
                  <c:v>0.54</c:v>
                </c:pt>
                <c:pt idx="12" formatCode="General">
                  <c:v>0.46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99776"/>
        <c:axId val="81097856"/>
      </c:scatterChart>
      <c:valAx>
        <c:axId val="8109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091584"/>
        <c:crosses val="autoZero"/>
        <c:crossBetween val="midCat"/>
        <c:majorUnit val="2"/>
      </c:valAx>
      <c:valAx>
        <c:axId val="81091584"/>
        <c:scaling>
          <c:orientation val="minMax"/>
          <c:max val="35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Spawner Abundance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81090048"/>
        <c:crosses val="autoZero"/>
        <c:crossBetween val="midCat"/>
      </c:valAx>
      <c:valAx>
        <c:axId val="810978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PHOS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1099776"/>
        <c:crosses val="max"/>
        <c:crossBetween val="midCat"/>
      </c:valAx>
      <c:valAx>
        <c:axId val="8109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0978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309580052493438E-2"/>
          <c:y val="3.8619130941965609E-3"/>
          <c:w val="0.84705686789151347"/>
          <c:h val="0.2769867308253135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04396325459317"/>
          <c:y val="3.75116652085156E-2"/>
          <c:w val="0.73699628171478571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Sheet1!$I$18</c:f>
              <c:strCache>
                <c:ptCount val="1"/>
                <c:pt idx="0">
                  <c:v>Abv Foster W spawners</c:v>
                </c:pt>
              </c:strCache>
            </c:strRef>
          </c:tx>
          <c:xVal>
            <c:numRef>
              <c:f>Sheet1!$A$24:$A$31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Sheet1!$I$24:$I$31</c:f>
              <c:numCache>
                <c:formatCode>0</c:formatCode>
                <c:ptCount val="8"/>
                <c:pt idx="0">
                  <c:v>21.248742732558167</c:v>
                </c:pt>
                <c:pt idx="1">
                  <c:v>62.200110000000002</c:v>
                </c:pt>
                <c:pt idx="2">
                  <c:v>165.69</c:v>
                </c:pt>
                <c:pt idx="3">
                  <c:v>294.12</c:v>
                </c:pt>
                <c:pt idx="4">
                  <c:v>469.8</c:v>
                </c:pt>
                <c:pt idx="5">
                  <c:v>366.29999999999995</c:v>
                </c:pt>
                <c:pt idx="6">
                  <c:v>207.505</c:v>
                </c:pt>
                <c:pt idx="7">
                  <c:v>142.6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Sheet1!$H$18</c:f>
              <c:strCache>
                <c:ptCount val="1"/>
                <c:pt idx="0">
                  <c:v>Abv Foster H spawners</c:v>
                </c:pt>
              </c:strCache>
            </c:strRef>
          </c:tx>
          <c:xVal>
            <c:numRef>
              <c:f>Sheet1!$A$24:$A$31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Sheet1!$H$24:$H$31</c:f>
              <c:numCache>
                <c:formatCode>0</c:formatCode>
                <c:ptCount val="8"/>
                <c:pt idx="0">
                  <c:v>506.25125726744182</c:v>
                </c:pt>
                <c:pt idx="1">
                  <c:v>270.29989</c:v>
                </c:pt>
                <c:pt idx="2">
                  <c:v>44.309999999999995</c:v>
                </c:pt>
                <c:pt idx="3">
                  <c:v>85.88</c:v>
                </c:pt>
                <c:pt idx="4">
                  <c:v>110.2</c:v>
                </c:pt>
                <c:pt idx="5">
                  <c:v>188.70000000000002</c:v>
                </c:pt>
                <c:pt idx="6">
                  <c:v>27.495000000000001</c:v>
                </c:pt>
                <c:pt idx="7">
                  <c:v>12.4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78208"/>
        <c:axId val="108080128"/>
      </c:scatterChart>
      <c:scatterChart>
        <c:scatterStyle val="lineMarker"/>
        <c:varyColors val="0"/>
        <c:ser>
          <c:idx val="2"/>
          <c:order val="2"/>
          <c:tx>
            <c:v>pHOS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tar"/>
            <c:size val="7"/>
            <c:spPr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Sheet1!$A$24:$A$31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Sheet1!$F$24:$F$31</c:f>
              <c:numCache>
                <c:formatCode>0.000</c:formatCode>
                <c:ptCount val="8"/>
                <c:pt idx="0">
                  <c:v>0.9597180232558139</c:v>
                </c:pt>
                <c:pt idx="1">
                  <c:v>0.81293199999999999</c:v>
                </c:pt>
                <c:pt idx="2">
                  <c:v>0.21099999999999997</c:v>
                </c:pt>
                <c:pt idx="3">
                  <c:v>0.22599999999999998</c:v>
                </c:pt>
                <c:pt idx="4">
                  <c:v>0.19</c:v>
                </c:pt>
                <c:pt idx="5">
                  <c:v>0.34</c:v>
                </c:pt>
                <c:pt idx="6">
                  <c:v>0.11700000000000001</c:v>
                </c:pt>
                <c:pt idx="7">
                  <c:v>0.08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84608"/>
        <c:axId val="108082304"/>
      </c:scatterChart>
      <c:valAx>
        <c:axId val="108078208"/>
        <c:scaling>
          <c:orientation val="minMax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crossAx val="108080128"/>
        <c:crosses val="autoZero"/>
        <c:crossBetween val="midCat"/>
        <c:majorUnit val="2"/>
      </c:valAx>
      <c:valAx>
        <c:axId val="108080128"/>
        <c:scaling>
          <c:orientation val="minMax"/>
          <c:max val="7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Spawner Abundance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08078208"/>
        <c:crosses val="autoZero"/>
        <c:crossBetween val="midCat"/>
      </c:valAx>
      <c:valAx>
        <c:axId val="1080823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PHOS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08084608"/>
        <c:crosses val="max"/>
        <c:crossBetween val="midCat"/>
      </c:valAx>
      <c:valAx>
        <c:axId val="108084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0823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741676387673763"/>
          <c:y val="0.22145450568678915"/>
          <c:w val="0.33347659667541557"/>
          <c:h val="0.276986730825313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64161716627526"/>
          <c:y val="4.676200866457958E-2"/>
          <c:w val="0.78580282727816919"/>
          <c:h val="0.79475049805521303"/>
        </c:manualLayout>
      </c:layout>
      <c:scatterChart>
        <c:scatterStyle val="lineMarker"/>
        <c:varyColors val="0"/>
        <c:ser>
          <c:idx val="0"/>
          <c:order val="0"/>
          <c:spPr>
            <a:ln w="50800"/>
          </c:spPr>
          <c:marker>
            <c:symbol val="diamond"/>
            <c:size val="11"/>
          </c:marker>
          <c:xVal>
            <c:numRef>
              <c:f>Sheet1!$A$9:$A$14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xVal>
          <c:yVal>
            <c:numRef>
              <c:f>Sheet1!$E$9:$E$14</c:f>
              <c:numCache>
                <c:formatCode>0</c:formatCode>
                <c:ptCount val="6"/>
                <c:pt idx="0">
                  <c:v>1146.8612778846154</c:v>
                </c:pt>
                <c:pt idx="1">
                  <c:v>650.98522833532013</c:v>
                </c:pt>
                <c:pt idx="2">
                  <c:v>1298.191472457627</c:v>
                </c:pt>
                <c:pt idx="3">
                  <c:v>852.81006711409395</c:v>
                </c:pt>
                <c:pt idx="4">
                  <c:v>1311.1547566137565</c:v>
                </c:pt>
                <c:pt idx="5">
                  <c:v>1195.409268292683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26592"/>
        <c:axId val="108128512"/>
      </c:scatterChart>
      <c:valAx>
        <c:axId val="108126592"/>
        <c:scaling>
          <c:orientation val="minMax"/>
          <c:max val="2015"/>
          <c:min val="200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128512"/>
        <c:crosses val="autoZero"/>
        <c:crossBetween val="midCat"/>
      </c:valAx>
      <c:valAx>
        <c:axId val="108128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South Santiam </a:t>
                </a:r>
                <a:r>
                  <a:rPr lang="en-US" dirty="0" smtClean="0"/>
                  <a:t>NOR</a:t>
                </a:r>
                <a:endParaRPr lang="en-US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08126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00689922981761"/>
          <c:y val="0.23022049479800591"/>
          <c:w val="0.69475195887904229"/>
          <c:h val="0.61795755369288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Sheet1!$G$34</c:f>
              <c:strCache>
                <c:ptCount val="1"/>
                <c:pt idx="0">
                  <c:v>natural origin spawners  Below Leaburg</c:v>
                </c:pt>
              </c:strCache>
            </c:strRef>
          </c:tx>
          <c:xVal>
            <c:numRef>
              <c:f>Sheet1!$A$35:$A$47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Sheet1!$G$35:$G$47</c:f>
              <c:numCache>
                <c:formatCode>0</c:formatCode>
                <c:ptCount val="13"/>
                <c:pt idx="0">
                  <c:v>138.57227160975924</c:v>
                </c:pt>
                <c:pt idx="1">
                  <c:v>69.74219312706191</c:v>
                </c:pt>
                <c:pt idx="2">
                  <c:v>31.932330596764018</c:v>
                </c:pt>
                <c:pt idx="3">
                  <c:v>84.306264913243908</c:v>
                </c:pt>
                <c:pt idx="4">
                  <c:v>101.87848206188065</c:v>
                </c:pt>
                <c:pt idx="5">
                  <c:v>66.38823717393052</c:v>
                </c:pt>
                <c:pt idx="6">
                  <c:v>98.598688132413429</c:v>
                </c:pt>
                <c:pt idx="7">
                  <c:v>122.77763661957465</c:v>
                </c:pt>
                <c:pt idx="8">
                  <c:v>51.348376954552577</c:v>
                </c:pt>
                <c:pt idx="9">
                  <c:v>223.3</c:v>
                </c:pt>
                <c:pt idx="10">
                  <c:v>114.57000000000002</c:v>
                </c:pt>
                <c:pt idx="11">
                  <c:v>29.812500000000007</c:v>
                </c:pt>
                <c:pt idx="12">
                  <c:v>28.125000000000004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Sheet1!$F$34</c:f>
              <c:strCache>
                <c:ptCount val="1"/>
                <c:pt idx="0">
                  <c:v>hatchery origin spawners Below Leaburg</c:v>
                </c:pt>
              </c:strCache>
            </c:strRef>
          </c:tx>
          <c:xVal>
            <c:numRef>
              <c:f>Sheet1!$A$35:$A$47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Sheet1!$F$35:$F$47</c:f>
              <c:numCache>
                <c:formatCode>0</c:formatCode>
                <c:ptCount val="13"/>
                <c:pt idx="0">
                  <c:v>565.36700219213481</c:v>
                </c:pt>
                <c:pt idx="1">
                  <c:v>947.30585378167973</c:v>
                </c:pt>
                <c:pt idx="2">
                  <c:v>505.59523444876322</c:v>
                </c:pt>
                <c:pt idx="3">
                  <c:v>84.699512650550034</c:v>
                </c:pt>
                <c:pt idx="4">
                  <c:v>139.358614771471</c:v>
                </c:pt>
                <c:pt idx="5">
                  <c:v>237.91100912401134</c:v>
                </c:pt>
                <c:pt idx="6">
                  <c:v>477.03385222370065</c:v>
                </c:pt>
                <c:pt idx="7">
                  <c:v>322.93147366043564</c:v>
                </c:pt>
                <c:pt idx="8">
                  <c:v>521.78094190033391</c:v>
                </c:pt>
                <c:pt idx="9">
                  <c:v>326.7</c:v>
                </c:pt>
                <c:pt idx="10">
                  <c:v>555.42999999999995</c:v>
                </c:pt>
                <c:pt idx="11">
                  <c:v>157.6875</c:v>
                </c:pt>
                <c:pt idx="12">
                  <c:v>159.375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66784"/>
        <c:axId val="119368704"/>
      </c:scatterChart>
      <c:scatterChart>
        <c:scatterStyle val="lineMarker"/>
        <c:varyColors val="0"/>
        <c:ser>
          <c:idx val="4"/>
          <c:order val="2"/>
          <c:tx>
            <c:v>pHOS</c:v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xVal>
            <c:numRef>
              <c:f>Sheet1!$A$35:$A$47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Sheet1!$H$35:$H$47</c:f>
              <c:numCache>
                <c:formatCode>0.000</c:formatCode>
                <c:ptCount val="13"/>
                <c:pt idx="0">
                  <c:v>0.80314740664866369</c:v>
                </c:pt>
                <c:pt idx="1">
                  <c:v>0.93142684523210162</c:v>
                </c:pt>
                <c:pt idx="2">
                  <c:v>0.94059405940594054</c:v>
                </c:pt>
                <c:pt idx="3">
                  <c:v>0.50116341507069984</c:v>
                </c:pt>
                <c:pt idx="4">
                  <c:v>0.57768318637883853</c:v>
                </c:pt>
                <c:pt idx="5">
                  <c:v>0.78183239695267182</c:v>
                </c:pt>
                <c:pt idx="6">
                  <c:v>0.82871244896715612</c:v>
                </c:pt>
                <c:pt idx="7">
                  <c:v>0.72453415515235631</c:v>
                </c:pt>
                <c:pt idx="8">
                  <c:v>0.91040699670164016</c:v>
                </c:pt>
                <c:pt idx="9">
                  <c:v>0.59399999999999997</c:v>
                </c:pt>
                <c:pt idx="10">
                  <c:v>0.82899999999999996</c:v>
                </c:pt>
                <c:pt idx="11">
                  <c:v>0.84099999999999997</c:v>
                </c:pt>
                <c:pt idx="12">
                  <c:v>0.85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93280"/>
        <c:axId val="119391360"/>
      </c:scatterChart>
      <c:valAx>
        <c:axId val="119366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368704"/>
        <c:crosses val="autoZero"/>
        <c:crossBetween val="midCat"/>
        <c:majorUnit val="2"/>
      </c:valAx>
      <c:valAx>
        <c:axId val="119368704"/>
        <c:scaling>
          <c:orientation val="minMax"/>
          <c:max val="2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Spawner Abundance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19366784"/>
        <c:crosses val="autoZero"/>
        <c:crossBetween val="midCat"/>
      </c:valAx>
      <c:valAx>
        <c:axId val="1193913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pHOS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19393280"/>
        <c:crosses val="max"/>
        <c:crossBetween val="midCat"/>
      </c:valAx>
      <c:valAx>
        <c:axId val="119393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39136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1.6411779346547202E-2"/>
          <c:y val="3.0949583588651602E-2"/>
          <c:w val="0.97449927595257491"/>
          <c:h val="0.130136031383173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00689922981761"/>
          <c:y val="0.23022049479800591"/>
          <c:w val="0.69475195887904229"/>
          <c:h val="0.5878558644514434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Sheet1!$K$34</c:f>
              <c:strCache>
                <c:ptCount val="1"/>
                <c:pt idx="0">
                  <c:v>W Spawners abv lbg from redd exp</c:v>
                </c:pt>
              </c:strCache>
            </c:strRef>
          </c:tx>
          <c:xVal>
            <c:numRef>
              <c:f>Sheet1!$A$35:$A$47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Sheet1!$K$35:$K$47</c:f>
              <c:numCache>
                <c:formatCode>0</c:formatCode>
                <c:ptCount val="13"/>
                <c:pt idx="0">
                  <c:v>1306.5266319942614</c:v>
                </c:pt>
                <c:pt idx="1">
                  <c:v>1539.6510764662212</c:v>
                </c:pt>
                <c:pt idx="2">
                  <c:v>1598.6410327595781</c:v>
                </c:pt>
                <c:pt idx="3">
                  <c:v>2207.645466847091</c:v>
                </c:pt>
                <c:pt idx="4">
                  <c:v>1472.722479966259</c:v>
                </c:pt>
                <c:pt idx="5">
                  <c:v>2817.5581025151228</c:v>
                </c:pt>
                <c:pt idx="6">
                  <c:v>1325.3347347994825</c:v>
                </c:pt>
                <c:pt idx="7">
                  <c:v>988.34516129032261</c:v>
                </c:pt>
                <c:pt idx="8">
                  <c:v>1387.7885835095137</c:v>
                </c:pt>
                <c:pt idx="9">
                  <c:v>2190</c:v>
                </c:pt>
                <c:pt idx="10">
                  <c:v>1398.6</c:v>
                </c:pt>
                <c:pt idx="11">
                  <c:v>1053.1125</c:v>
                </c:pt>
                <c:pt idx="12">
                  <c:v>907.8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Sheet1!$J$34</c:f>
              <c:strCache>
                <c:ptCount val="1"/>
                <c:pt idx="0">
                  <c:v>H Spawners abv lbg from redd exp</c:v>
                </c:pt>
              </c:strCache>
            </c:strRef>
          </c:tx>
          <c:xVal>
            <c:numRef>
              <c:f>Sheet1!$A$35:$A$47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Sheet1!$J$35:$J$47</c:f>
              <c:numCache>
                <c:formatCode>0</c:formatCode>
                <c:ptCount val="13"/>
                <c:pt idx="0">
                  <c:v>710.97336800573885</c:v>
                </c:pt>
                <c:pt idx="1">
                  <c:v>1000.3489235337787</c:v>
                </c:pt>
                <c:pt idx="2">
                  <c:v>996.35896724042198</c:v>
                </c:pt>
                <c:pt idx="3">
                  <c:v>472.35453315290931</c:v>
                </c:pt>
                <c:pt idx="4">
                  <c:v>299.77752003374098</c:v>
                </c:pt>
                <c:pt idx="5">
                  <c:v>547.44189748487747</c:v>
                </c:pt>
                <c:pt idx="6">
                  <c:v>247.1652652005175</c:v>
                </c:pt>
                <c:pt idx="7">
                  <c:v>339.15483870967745</c:v>
                </c:pt>
                <c:pt idx="8">
                  <c:v>1144.7114164904863</c:v>
                </c:pt>
                <c:pt idx="9">
                  <c:v>730</c:v>
                </c:pt>
                <c:pt idx="10">
                  <c:v>266.39999999999998</c:v>
                </c:pt>
                <c:pt idx="11">
                  <c:v>184.38749999999999</c:v>
                </c:pt>
                <c:pt idx="12">
                  <c:v>427.2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05760"/>
        <c:axId val="116407680"/>
      </c:scatterChart>
      <c:scatterChart>
        <c:scatterStyle val="lineMarker"/>
        <c:varyColors val="0"/>
        <c:ser>
          <c:idx val="4"/>
          <c:order val="2"/>
          <c:tx>
            <c:v>pHOS</c:v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xVal>
            <c:numRef>
              <c:f>Sheet1!$A$35:$A$47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Sheet1!$E$35:$E$47</c:f>
              <c:numCache>
                <c:formatCode>0.000</c:formatCode>
                <c:ptCount val="13"/>
                <c:pt idx="0">
                  <c:v>0.35240315638450498</c:v>
                </c:pt>
                <c:pt idx="1">
                  <c:v>0.39383815887156642</c:v>
                </c:pt>
                <c:pt idx="2">
                  <c:v>0.38395335924486396</c:v>
                </c:pt>
                <c:pt idx="3">
                  <c:v>0.17625169147496617</c:v>
                </c:pt>
                <c:pt idx="4">
                  <c:v>0.16912695065373257</c:v>
                </c:pt>
                <c:pt idx="5">
                  <c:v>0.1626870423432028</c:v>
                </c:pt>
                <c:pt idx="6">
                  <c:v>0.1571798188874515</c:v>
                </c:pt>
                <c:pt idx="7">
                  <c:v>0.25548387096774194</c:v>
                </c:pt>
                <c:pt idx="8">
                  <c:v>0.45200845665961942</c:v>
                </c:pt>
                <c:pt idx="9">
                  <c:v>0.25</c:v>
                </c:pt>
                <c:pt idx="10">
                  <c:v>0.16</c:v>
                </c:pt>
                <c:pt idx="11">
                  <c:v>0.14899999999999999</c:v>
                </c:pt>
                <c:pt idx="12">
                  <c:v>0.32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15872"/>
        <c:axId val="116413952"/>
      </c:scatterChart>
      <c:valAx>
        <c:axId val="11640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6407680"/>
        <c:crosses val="autoZero"/>
        <c:crossBetween val="midCat"/>
        <c:majorUnit val="2"/>
      </c:valAx>
      <c:valAx>
        <c:axId val="116407680"/>
        <c:scaling>
          <c:orientation val="minMax"/>
          <c:max val="6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Spawner Abundance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16405760"/>
        <c:crosses val="autoZero"/>
        <c:crossBetween val="midCat"/>
      </c:valAx>
      <c:valAx>
        <c:axId val="11641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pHOS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116415872"/>
        <c:crosses val="max"/>
        <c:crossBetween val="midCat"/>
      </c:valAx>
      <c:valAx>
        <c:axId val="116415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41395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2.4762590849125042E-2"/>
          <c:y val="5.5021481935380624E-2"/>
          <c:w val="0.95552544517694826"/>
          <c:h val="0.116174277642828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00689922981761"/>
          <c:y val="0.11175371246087452"/>
          <c:w val="0.77532156508223504"/>
          <c:h val="0.7051933294923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Sheet1!$L$34</c:f>
              <c:strCache>
                <c:ptCount val="1"/>
                <c:pt idx="0">
                  <c:v>Total Wild from Redd Count Expansion</c:v>
                </c:pt>
              </c:strCache>
            </c:strRef>
          </c:tx>
          <c:xVal>
            <c:numRef>
              <c:f>Sheet1!$A$35:$A$47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Sheet1!$L$35:$L$47</c:f>
              <c:numCache>
                <c:formatCode>0</c:formatCode>
                <c:ptCount val="13"/>
                <c:pt idx="0">
                  <c:v>1445.0989036040205</c:v>
                </c:pt>
                <c:pt idx="1">
                  <c:v>1609.3932695932831</c:v>
                </c:pt>
                <c:pt idx="2">
                  <c:v>1630.5733633563423</c:v>
                </c:pt>
                <c:pt idx="3">
                  <c:v>2291.951731760335</c:v>
                </c:pt>
                <c:pt idx="4">
                  <c:v>1574.6009620281397</c:v>
                </c:pt>
                <c:pt idx="5">
                  <c:v>2883.9463396890533</c:v>
                </c:pt>
                <c:pt idx="6">
                  <c:v>1423.9334229318958</c:v>
                </c:pt>
                <c:pt idx="7">
                  <c:v>1111.1227979098971</c:v>
                </c:pt>
                <c:pt idx="8">
                  <c:v>1439.1369604640663</c:v>
                </c:pt>
                <c:pt idx="9">
                  <c:v>2413.3000000000002</c:v>
                </c:pt>
                <c:pt idx="10">
                  <c:v>1513.1699999999998</c:v>
                </c:pt>
                <c:pt idx="11">
                  <c:v>1082.925</c:v>
                </c:pt>
                <c:pt idx="12">
                  <c:v>935.92499999999995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Sheet1!$M$34</c:f>
              <c:strCache>
                <c:ptCount val="1"/>
                <c:pt idx="0">
                  <c:v>Total Wild from Leaburg Count + Redd Count Expansion Below Leaburg</c:v>
                </c:pt>
              </c:strCache>
            </c:strRef>
          </c:tx>
          <c:xVal>
            <c:numRef>
              <c:f>Sheet1!$A$35:$A$47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Sheet1!$M$35:$M$47</c:f>
              <c:numCache>
                <c:formatCode>0</c:formatCode>
                <c:ptCount val="13"/>
                <c:pt idx="0">
                  <c:v>3360.6953485328359</c:v>
                </c:pt>
                <c:pt idx="1">
                  <c:v>4178.0808007219985</c:v>
                </c:pt>
                <c:pt idx="2">
                  <c:v>3981.7523305967643</c:v>
                </c:pt>
                <c:pt idx="3">
                  <c:v>2134.8325807027177</c:v>
                </c:pt>
                <c:pt idx="4">
                  <c:v>2049.4921184255172</c:v>
                </c:pt>
                <c:pt idx="5">
                  <c:v>2562.0086751301346</c:v>
                </c:pt>
                <c:pt idx="6">
                  <c:v>1387.4356446541524</c:v>
                </c:pt>
                <c:pt idx="7">
                  <c:v>1192.5356366195747</c:v>
                </c:pt>
                <c:pt idx="8">
                  <c:v>1265.7003769545527</c:v>
                </c:pt>
                <c:pt idx="9">
                  <c:v>2511.3000000000002</c:v>
                </c:pt>
                <c:pt idx="10">
                  <c:v>1768.57</c:v>
                </c:pt>
                <c:pt idx="11">
                  <c:v>1201.8125</c:v>
                </c:pt>
                <c:pt idx="12">
                  <c:v>1031.125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421248"/>
        <c:axId val="128423424"/>
      </c:scatterChart>
      <c:valAx>
        <c:axId val="128421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Run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8423424"/>
        <c:crosses val="autoZero"/>
        <c:crossBetween val="midCat"/>
        <c:majorUnit val="2"/>
      </c:valAx>
      <c:valAx>
        <c:axId val="128423424"/>
        <c:scaling>
          <c:orientation val="minMax"/>
          <c:max val="6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Spawner Abundance</a:t>
                </a:r>
              </a:p>
            </c:rich>
          </c:tx>
          <c:layout>
            <c:manualLayout>
              <c:xMode val="edge"/>
              <c:yMode val="edge"/>
              <c:x val="3.0877218329360212E-3"/>
              <c:y val="0.2226142044744406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842124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0948778426534529"/>
          <c:y val="7.8714804555649734E-2"/>
          <c:w val="0.6535276431550876"/>
          <c:h val="0.2021048355388810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42836244016347"/>
          <c:y val="2.8274182397679471E-2"/>
          <c:w val="0.73699628171478571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Sheet1!$J$50</c:f>
              <c:strCache>
                <c:ptCount val="1"/>
                <c:pt idx="0">
                  <c:v>Below Dexter W Spawners</c:v>
                </c:pt>
              </c:strCache>
            </c:strRef>
          </c:tx>
          <c:xVal>
            <c:numRef>
              <c:f>Sheet1!$A$51:$A$63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Sheet1!$J$51:$J$63</c:f>
              <c:numCache>
                <c:formatCode>0</c:formatCode>
                <c:ptCount val="13"/>
                <c:pt idx="0">
                  <c:v>6.8984615384615289</c:v>
                </c:pt>
                <c:pt idx="1">
                  <c:v>1.554301075268814</c:v>
                </c:pt>
                <c:pt idx="2">
                  <c:v>3.7624675324675336</c:v>
                </c:pt>
                <c:pt idx="3">
                  <c:v>2.5000000000000009</c:v>
                </c:pt>
                <c:pt idx="4">
                  <c:v>118.91866071428571</c:v>
                </c:pt>
                <c:pt idx="5">
                  <c:v>6.3267187500000004</c:v>
                </c:pt>
                <c:pt idx="6">
                  <c:v>126.2085483870968</c:v>
                </c:pt>
                <c:pt idx="7">
                  <c:v>20.396249999999998</c:v>
                </c:pt>
                <c:pt idx="8">
                  <c:v>5.3044838709677462</c:v>
                </c:pt>
                <c:pt idx="9">
                  <c:v>38.362500000000004</c:v>
                </c:pt>
                <c:pt idx="10">
                  <c:v>24.13</c:v>
                </c:pt>
                <c:pt idx="11">
                  <c:v>2.0099999999999985</c:v>
                </c:pt>
                <c:pt idx="12" formatCode="General">
                  <c:v>25.625000000000004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Sheet1!$K$50</c:f>
              <c:strCache>
                <c:ptCount val="1"/>
                <c:pt idx="0">
                  <c:v>Below Dexter H Spawners</c:v>
                </c:pt>
              </c:strCache>
            </c:strRef>
          </c:tx>
          <c:xVal>
            <c:numRef>
              <c:f>Sheet1!$A$51:$A$63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Sheet1!$K$51:$K$63</c:f>
              <c:numCache>
                <c:formatCode>0</c:formatCode>
                <c:ptCount val="13"/>
                <c:pt idx="0">
                  <c:v>153.10153846153847</c:v>
                </c:pt>
                <c:pt idx="1">
                  <c:v>33.445698924731182</c:v>
                </c:pt>
                <c:pt idx="2">
                  <c:v>18.737532467532468</c:v>
                </c:pt>
                <c:pt idx="3">
                  <c:v>20</c:v>
                </c:pt>
                <c:pt idx="4">
                  <c:v>158.58133928571431</c:v>
                </c:pt>
                <c:pt idx="5">
                  <c:v>16.173281249999999</c:v>
                </c:pt>
                <c:pt idx="6">
                  <c:v>208.79145161290322</c:v>
                </c:pt>
                <c:pt idx="7">
                  <c:v>69.603750000000005</c:v>
                </c:pt>
                <c:pt idx="8">
                  <c:v>49.695516129032256</c:v>
                </c:pt>
                <c:pt idx="9">
                  <c:v>209.13749999999999</c:v>
                </c:pt>
                <c:pt idx="10">
                  <c:v>165.87</c:v>
                </c:pt>
                <c:pt idx="11">
                  <c:v>27.990000000000002</c:v>
                </c:pt>
                <c:pt idx="12" formatCode="General">
                  <c:v>36.875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52352"/>
        <c:axId val="116462720"/>
      </c:scatterChart>
      <c:scatterChart>
        <c:scatterStyle val="lineMarker"/>
        <c:varyColors val="0"/>
        <c:ser>
          <c:idx val="2"/>
          <c:order val="2"/>
          <c:tx>
            <c:strRef>
              <c:f>Sheet1!$B$50</c:f>
              <c:strCache>
                <c:ptCount val="1"/>
                <c:pt idx="0">
                  <c:v>pHOS below Dexter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tar"/>
            <c:size val="7"/>
            <c:spPr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Sheet1!$A$51:$A$63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Sheet1!$B$51:$B$63</c:f>
              <c:numCache>
                <c:formatCode>0.000</c:formatCode>
                <c:ptCount val="13"/>
                <c:pt idx="0">
                  <c:v>0.95688461538461544</c:v>
                </c:pt>
                <c:pt idx="1">
                  <c:v>0.95559139784946245</c:v>
                </c:pt>
                <c:pt idx="2">
                  <c:v>0.83277922077922073</c:v>
                </c:pt>
                <c:pt idx="3">
                  <c:v>0.88888888888888884</c:v>
                </c:pt>
                <c:pt idx="4">
                  <c:v>0.57146428571428576</c:v>
                </c:pt>
                <c:pt idx="5">
                  <c:v>0.71881249999999997</c:v>
                </c:pt>
                <c:pt idx="6">
                  <c:v>0.62325806451612897</c:v>
                </c:pt>
                <c:pt idx="7">
                  <c:v>0.77337500000000003</c:v>
                </c:pt>
                <c:pt idx="8">
                  <c:v>0.90355483870967734</c:v>
                </c:pt>
                <c:pt idx="9">
                  <c:v>0.84499999999999997</c:v>
                </c:pt>
                <c:pt idx="10" formatCode="General">
                  <c:v>0.873</c:v>
                </c:pt>
                <c:pt idx="11" formatCode="General">
                  <c:v>0.93300000000000005</c:v>
                </c:pt>
                <c:pt idx="12" formatCode="General">
                  <c:v>0.59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75008"/>
        <c:axId val="116464640"/>
      </c:scatterChart>
      <c:valAx>
        <c:axId val="11645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462720"/>
        <c:crosses val="autoZero"/>
        <c:crossBetween val="midCat"/>
        <c:majorUnit val="2"/>
      </c:valAx>
      <c:valAx>
        <c:axId val="116462720"/>
        <c:scaling>
          <c:orientation val="minMax"/>
          <c:max val="5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Spawner Abundance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16452352"/>
        <c:crosses val="autoZero"/>
        <c:crossBetween val="midCat"/>
      </c:valAx>
      <c:valAx>
        <c:axId val="116464640"/>
        <c:scaling>
          <c:orientation val="minMax"/>
          <c:max val="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PHOS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16475008"/>
        <c:crosses val="max"/>
        <c:crossBetween val="midCat"/>
      </c:valAx>
      <c:valAx>
        <c:axId val="11647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464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153892155885578"/>
          <c:y val="0.19227270092815685"/>
          <c:w val="0.25082936212771184"/>
          <c:h val="0.4073861311514668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0.25625</cdr:x>
      <cdr:y>0.03646</cdr:y>
    </cdr:from>
    <cdr:to>
      <cdr:x>0.66042</cdr:x>
      <cdr:y>0.17535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1575" y="100013"/>
          <a:ext cx="184785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9388" y="0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BA312-79CB-460A-BE2B-116932D6B8D3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163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9388" y="6634163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29CFA-47E5-44ED-BE22-F9200C262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293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8615" y="0"/>
            <a:ext cx="402293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3875"/>
            <a:ext cx="3492500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370" y="3317877"/>
            <a:ext cx="742696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34538"/>
            <a:ext cx="402293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8615" y="6634538"/>
            <a:ext cx="402293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632C1E-7811-48E0-B9CE-BB8E207549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01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62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30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43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12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4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43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43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43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43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43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7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8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4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4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2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2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4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1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2C1E-7811-48E0-B9CE-BB8E207549B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4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>
                <a:gamma/>
                <a:shade val="0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762000"/>
            <a:ext cx="7772400" cy="2536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UPPER WILLAMETTE RIVER SPRING CHINOOK ABUNDANCE, DISTRIBUTION AND SURVIVAL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3581400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Cameron Sharpe and Ben Clemens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Oregon Department of Fish and Wildlife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Willamette BiOp Science </a:t>
            </a:r>
            <a:r>
              <a:rPr lang="en-US" sz="2400" dirty="0"/>
              <a:t>R</a:t>
            </a:r>
            <a:r>
              <a:rPr lang="en-US" sz="2400" dirty="0" smtClean="0"/>
              <a:t>eview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February 2015</a:t>
            </a:r>
            <a:endParaRPr lang="en-US" sz="2400" dirty="0"/>
          </a:p>
        </p:txBody>
      </p:sp>
      <p:pic>
        <p:nvPicPr>
          <p:cNvPr id="2052" name="Picture 4" descr="ODF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638" y="4648200"/>
            <a:ext cx="1463675" cy="1911350"/>
          </a:xfrm>
          <a:prstGeom prst="rect">
            <a:avLst/>
          </a:prstGeom>
          <a:noFill/>
        </p:spPr>
      </p:pic>
      <p:pic>
        <p:nvPicPr>
          <p:cNvPr id="5" name="Picture 9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5026" r="3841" b="5026"/>
          <a:stretch>
            <a:fillRect/>
          </a:stretch>
        </p:blipFill>
        <p:spPr bwMode="auto">
          <a:xfrm>
            <a:off x="304800" y="4879975"/>
            <a:ext cx="194704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201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DRAFT Do Not Distribute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882786"/>
              </p:ext>
            </p:extLst>
          </p:nvPr>
        </p:nvGraphicFramePr>
        <p:xfrm>
          <a:off x="76200" y="457200"/>
          <a:ext cx="8991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3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0488" y="6467475"/>
            <a:ext cx="346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Giordano oregonkayaking.net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514600"/>
            <a:ext cx="8915401" cy="3611563"/>
          </a:xfrm>
        </p:spPr>
        <p:txBody>
          <a:bodyPr/>
          <a:lstStyle/>
          <a:p>
            <a:r>
              <a:rPr lang="en-US" sz="4000" dirty="0" smtClean="0"/>
              <a:t>2014 </a:t>
            </a:r>
            <a:r>
              <a:rPr lang="en-US" sz="4000" dirty="0"/>
              <a:t>M</a:t>
            </a:r>
            <a:r>
              <a:rPr lang="en-US" sz="4000" dirty="0" smtClean="0"/>
              <a:t>aiden Voyage</a:t>
            </a:r>
          </a:p>
          <a:p>
            <a:r>
              <a:rPr lang="en-US" sz="4000" dirty="0" smtClean="0"/>
              <a:t>“Peak” Count 80 Redds on Sept 24</a:t>
            </a:r>
          </a:p>
          <a:p>
            <a:r>
              <a:rPr lang="en-US" sz="4000" dirty="0" smtClean="0"/>
              <a:t>“Lots of live fish still”</a:t>
            </a:r>
          </a:p>
          <a:p>
            <a:r>
              <a:rPr lang="en-US" sz="4000" dirty="0" smtClean="0"/>
              <a:t>No subsequent surveys possible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39201" cy="209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5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Willam\new BiOp\Reports\_Maps\SS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62200" y="2600325"/>
            <a:ext cx="19050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Lebanon to Foster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551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21% (34/161)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46% (117/256)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86200" y="5029200"/>
            <a:ext cx="16764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Above Foster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62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31% (9/29)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8% (5/63)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28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86239"/>
              </p:ext>
            </p:extLst>
          </p:nvPr>
        </p:nvGraphicFramePr>
        <p:xfrm>
          <a:off x="533400" y="533400"/>
          <a:ext cx="8305800" cy="273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57657"/>
              </p:ext>
            </p:extLst>
          </p:nvPr>
        </p:nvGraphicFramePr>
        <p:xfrm>
          <a:off x="609600" y="3505200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93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129863"/>
              </p:ext>
            </p:extLst>
          </p:nvPr>
        </p:nvGraphicFramePr>
        <p:xfrm>
          <a:off x="152400" y="152400"/>
          <a:ext cx="8686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3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Willam\new BiOp\Reports\_Maps\M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14400" y="2743200"/>
            <a:ext cx="20574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Below Leaburg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187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27% (26/95)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85% (150/177)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0" y="4343400"/>
            <a:ext cx="18288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Leaburg to Cougar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297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2% (1/59)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40% (41/104)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72050" y="1714500"/>
            <a:ext cx="19812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Above S </a:t>
            </a:r>
            <a:r>
              <a:rPr lang="en-US" sz="1400" b="1" u="sng" dirty="0" err="1" smtClean="0">
                <a:effectLst/>
                <a:ea typeface="Calibri"/>
                <a:cs typeface="Times New Roman"/>
              </a:rPr>
              <a:t>Fk</a:t>
            </a:r>
            <a:r>
              <a:rPr lang="en-US" sz="1400" b="1" u="sng" dirty="0" smtClean="0">
                <a:effectLst/>
                <a:ea typeface="Calibri"/>
                <a:cs typeface="Times New Roman"/>
              </a:rPr>
              <a:t> McKenzie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237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0% (0/13)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22% (6/28)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00800" y="4038600"/>
            <a:ext cx="19812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Above Cougar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248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0% (0/20)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89% (32/36)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34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649428"/>
              </p:ext>
            </p:extLst>
          </p:nvPr>
        </p:nvGraphicFramePr>
        <p:xfrm>
          <a:off x="76200" y="38100"/>
          <a:ext cx="883920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144995"/>
              </p:ext>
            </p:extLst>
          </p:nvPr>
        </p:nvGraphicFramePr>
        <p:xfrm>
          <a:off x="76200" y="3429000"/>
          <a:ext cx="8927888" cy="331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93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892697"/>
              </p:ext>
            </p:extLst>
          </p:nvPr>
        </p:nvGraphicFramePr>
        <p:xfrm>
          <a:off x="304800" y="152400"/>
          <a:ext cx="8305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17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93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COAST FORK WILLAMETTE RELEASES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64787"/>
              </p:ext>
            </p:extLst>
          </p:nvPr>
        </p:nvGraphicFramePr>
        <p:xfrm>
          <a:off x="457200" y="762000"/>
          <a:ext cx="8305800" cy="5638800"/>
        </p:xfrm>
        <a:graphic>
          <a:graphicData uri="http://schemas.openxmlformats.org/drawingml/2006/table">
            <a:tbl>
              <a:tblPr/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2511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Release Location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# Released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SGS Recovery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Hatchery Recovery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Fishery CWT Recovery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McKenzie R.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243,994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3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Coast Fork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211,353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8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ODFWLOGO"/>
          <p:cNvPicPr>
            <a:picLocks noChangeAspect="1" noChangeArrowheads="1"/>
          </p:cNvPicPr>
          <p:nvPr/>
        </p:nvPicPr>
        <p:blipFill>
          <a:blip r:embed="rId3" cstate="print"/>
          <a:srcRect l="2875" t="2202" r="2875" b="2202"/>
          <a:stretch>
            <a:fillRect/>
          </a:stretch>
        </p:blipFill>
        <p:spPr bwMode="auto">
          <a:xfrm>
            <a:off x="5163344" y="4876798"/>
            <a:ext cx="1277938" cy="16922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099" name="Picture 8" descr="reduced forebay view of Detroit D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211388"/>
            <a:ext cx="318135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COHhead"/>
          <p:cNvPicPr>
            <a:picLocks noChangeArrowheads="1"/>
          </p:cNvPicPr>
          <p:nvPr/>
        </p:nvPicPr>
        <p:blipFill>
          <a:blip r:embed="rId5" cstate="print"/>
          <a:srcRect r="8400"/>
          <a:stretch>
            <a:fillRect/>
          </a:stretch>
        </p:blipFill>
        <p:spPr bwMode="auto">
          <a:xfrm>
            <a:off x="0" y="22098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Summer ST Se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9163" y="2212975"/>
            <a:ext cx="314483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3048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solidFill>
                  <a:schemeClr val="accent2"/>
                </a:solidFill>
              </a:rPr>
              <a:t>Willamette Biological Opinion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Hatchery Research</a:t>
            </a:r>
            <a:r>
              <a:rPr lang="en-US" sz="3200" b="1" dirty="0">
                <a:solidFill>
                  <a:schemeClr val="accent2"/>
                </a:solidFill>
              </a:rPr>
              <a:t>, Monitoring, and Evaluation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6" y="5000624"/>
            <a:ext cx="19446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25473"/>
              </p:ext>
            </p:extLst>
          </p:nvPr>
        </p:nvGraphicFramePr>
        <p:xfrm>
          <a:off x="152400" y="457200"/>
          <a:ext cx="8763003" cy="5714999"/>
        </p:xfrm>
        <a:graphic>
          <a:graphicData uri="http://schemas.openxmlformats.org/drawingml/2006/table">
            <a:tbl>
              <a:tblPr/>
              <a:tblGrid>
                <a:gridCol w="1529278"/>
                <a:gridCol w="1165164"/>
                <a:gridCol w="1165164"/>
                <a:gridCol w="1165164"/>
                <a:gridCol w="1165164"/>
                <a:gridCol w="1165164"/>
                <a:gridCol w="1407905"/>
              </a:tblGrid>
              <a:tr h="682463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MCK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CFW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Spawning Ground Surveys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G(adj)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11.97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29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effectLst/>
                          <a:latin typeface="Arial"/>
                        </a:rPr>
                        <a:t>EXP*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1" u="none" strike="noStrike" dirty="0">
                          <a:effectLst/>
                          <a:latin typeface="Arial"/>
                        </a:rPr>
                        <a:t>P</a:t>
                      </a:r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-value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0.001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67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Hatchery Sampling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G(adj)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278.35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29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effectLst/>
                          <a:latin typeface="Arial"/>
                        </a:rPr>
                        <a:t>EXP*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1" u="none" strike="noStrike" dirty="0">
                          <a:effectLst/>
                          <a:latin typeface="Arial"/>
                        </a:rPr>
                        <a:t>P</a:t>
                      </a:r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-value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67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Fishery Sampling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G(adj)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16.52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29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effectLst/>
                          <a:latin typeface="Arial"/>
                        </a:rPr>
                        <a:t>EXP*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1" u="none" strike="noStrike" dirty="0">
                          <a:effectLst/>
                          <a:latin typeface="Arial"/>
                        </a:rPr>
                        <a:t>P</a:t>
                      </a:r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-value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191000" y="6324600"/>
            <a:ext cx="477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dirty="0" smtClean="0">
                <a:latin typeface="Arial"/>
              </a:rPr>
              <a:t>*Expected based on smolt numbers released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Willam\new BiOp\Reports\_Maps\M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867400" y="2438400"/>
            <a:ext cx="16764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N </a:t>
            </a:r>
            <a:r>
              <a:rPr lang="en-US" sz="1400" b="1" u="sng" dirty="0" err="1" smtClean="0">
                <a:effectLst/>
                <a:ea typeface="Calibri"/>
                <a:cs typeface="Times New Roman"/>
              </a:rPr>
              <a:t>Fk</a:t>
            </a:r>
            <a:r>
              <a:rPr lang="en-US" sz="1400" b="1" u="sng" dirty="0" smtClean="0">
                <a:effectLst/>
                <a:ea typeface="Calibri"/>
                <a:cs typeface="Times New Roman"/>
              </a:rPr>
              <a:t> Mid </a:t>
            </a:r>
            <a:r>
              <a:rPr lang="en-US" sz="1400" b="1" u="sng" dirty="0" err="1" smtClean="0">
                <a:effectLst/>
                <a:ea typeface="Calibri"/>
                <a:cs typeface="Times New Roman"/>
              </a:rPr>
              <a:t>Fk</a:t>
            </a:r>
            <a:endParaRPr lang="en-US" sz="1400" b="1" u="sng" dirty="0" smtClean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140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11% (10/94)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99% (1/81)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181600" y="4114800"/>
            <a:ext cx="19812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Mid </a:t>
            </a:r>
            <a:r>
              <a:rPr lang="en-US" sz="1400" b="1" u="sng" dirty="0" err="1" smtClean="0">
                <a:effectLst/>
                <a:ea typeface="Calibri"/>
                <a:cs typeface="Times New Roman"/>
              </a:rPr>
              <a:t>Fk</a:t>
            </a:r>
            <a:r>
              <a:rPr lang="en-US" sz="1400" b="1" u="sng" dirty="0" smtClean="0">
                <a:effectLst/>
                <a:ea typeface="Calibri"/>
                <a:cs typeface="Times New Roman"/>
              </a:rPr>
              <a:t> above Hills Cr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83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92% (56/61)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97% (106/109)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00600" y="304800"/>
            <a:ext cx="16764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Fall Cr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24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71% (12/17)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9% (3/32)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19050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Below Dexter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25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85% (41/48)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59% (63/107)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670005"/>
              </p:ext>
            </p:extLst>
          </p:nvPr>
        </p:nvGraphicFramePr>
        <p:xfrm>
          <a:off x="38100" y="28574"/>
          <a:ext cx="902970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865813"/>
              </p:ext>
            </p:extLst>
          </p:nvPr>
        </p:nvGraphicFramePr>
        <p:xfrm>
          <a:off x="0" y="3429000"/>
          <a:ext cx="8915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93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981"/>
            <a:ext cx="5486399" cy="669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599" y="2514600"/>
            <a:ext cx="8686800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800" b="1" dirty="0" smtClean="0"/>
              <a:t>Questions?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9569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0" y="6301859"/>
            <a:ext cx="3608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dirty="0" smtClean="0">
                <a:latin typeface="Arial"/>
              </a:rPr>
              <a:t>*Expected based on fishery catch</a:t>
            </a:r>
            <a:endParaRPr lang="en-US" dirty="0"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715949"/>
              </p:ext>
            </p:extLst>
          </p:nvPr>
        </p:nvGraphicFramePr>
        <p:xfrm>
          <a:off x="152401" y="126540"/>
          <a:ext cx="9039691" cy="5958161"/>
        </p:xfrm>
        <a:graphic>
          <a:graphicData uri="http://schemas.openxmlformats.org/drawingml/2006/table">
            <a:tbl>
              <a:tblPr/>
              <a:tblGrid>
                <a:gridCol w="1676399"/>
                <a:gridCol w="1597025"/>
                <a:gridCol w="1222375"/>
                <a:gridCol w="1143000"/>
                <a:gridCol w="357391"/>
                <a:gridCol w="1627360"/>
                <a:gridCol w="1416141"/>
              </a:tblGrid>
              <a:tr h="643620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MCK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CFW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36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Fishery Sampling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/>
                        </a:rPr>
                        <a:t>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3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3620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Spawning Ground Surveys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/>
                        </a:rPr>
                        <a:t>G(</a:t>
                      </a:r>
                      <a:r>
                        <a:rPr lang="en-US" sz="2800" b="0" i="0" u="none" strike="noStrike" dirty="0" err="1">
                          <a:effectLst/>
                          <a:latin typeface="Arial"/>
                        </a:rPr>
                        <a:t>adj</a:t>
                      </a:r>
                      <a:r>
                        <a:rPr lang="en-US" sz="2800" b="0" i="0" u="none" strike="noStrike" dirty="0"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1.80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0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ADJ EXP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>
                          <a:effectLst/>
                          <a:latin typeface="Arial"/>
                        </a:rPr>
                        <a:t>P</a:t>
                      </a:r>
                      <a:r>
                        <a:rPr lang="en-US" sz="2800" b="0" i="0" u="none" strike="noStrike" dirty="0">
                          <a:effectLst/>
                          <a:latin typeface="Arial"/>
                        </a:rPr>
                        <a:t>-value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0.179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8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Hatchery Sampling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G(adj)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48.11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0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ADJ EXP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>
                          <a:effectLst/>
                          <a:latin typeface="Arial"/>
                        </a:rPr>
                        <a:t>P</a:t>
                      </a:r>
                      <a:r>
                        <a:rPr lang="en-US" sz="2800" b="0" i="0" u="none" strike="noStrike" dirty="0">
                          <a:effectLst/>
                          <a:latin typeface="Arial"/>
                        </a:rPr>
                        <a:t>-value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/>
                        </a:rPr>
                        <a:t>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229600" cy="167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Funding:  US Army Corps of Engineers and Federal Sport Fish Restoration Fund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89560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Administrative/ Technical Support: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Tom Friesen</a:t>
            </a:r>
          </a:p>
          <a:p>
            <a:r>
              <a:rPr lang="en-US" dirty="0" smtClean="0"/>
              <a:t>Marc Johnson</a:t>
            </a:r>
          </a:p>
          <a:p>
            <a:r>
              <a:rPr lang="en-US" dirty="0" smtClean="0"/>
              <a:t>Luke Whitman</a:t>
            </a:r>
          </a:p>
          <a:p>
            <a:r>
              <a:rPr lang="en-US" dirty="0" smtClean="0"/>
              <a:t>Brian Cannon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2457450"/>
            <a:ext cx="2362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Field Staff:</a:t>
            </a:r>
          </a:p>
          <a:p>
            <a:endParaRPr lang="en-US" dirty="0"/>
          </a:p>
          <a:p>
            <a:r>
              <a:rPr lang="en-US" dirty="0" smtClean="0"/>
              <a:t>Paul </a:t>
            </a:r>
            <a:r>
              <a:rPr lang="en-US" dirty="0"/>
              <a:t>Olmsted</a:t>
            </a:r>
          </a:p>
          <a:p>
            <a:r>
              <a:rPr lang="en-US" dirty="0"/>
              <a:t>Dave Hewlett</a:t>
            </a:r>
          </a:p>
          <a:p>
            <a:r>
              <a:rPr lang="en-US" dirty="0"/>
              <a:t>Sara Akins</a:t>
            </a:r>
          </a:p>
          <a:p>
            <a:r>
              <a:rPr lang="en-US" dirty="0" smtClean="0"/>
              <a:t>Naomi Halpern</a:t>
            </a:r>
            <a:endParaRPr lang="en-US" dirty="0"/>
          </a:p>
          <a:p>
            <a:r>
              <a:rPr lang="en-US" dirty="0"/>
              <a:t>Justin Huff</a:t>
            </a:r>
          </a:p>
          <a:p>
            <a:r>
              <a:rPr lang="en-US" dirty="0"/>
              <a:t>Kevin Stertz</a:t>
            </a:r>
          </a:p>
          <a:p>
            <a:r>
              <a:rPr lang="en-US" dirty="0"/>
              <a:t>Chris Abbes</a:t>
            </a:r>
          </a:p>
          <a:p>
            <a:r>
              <a:rPr lang="en-US" dirty="0"/>
              <a:t>Amy Anderson</a:t>
            </a:r>
          </a:p>
          <a:p>
            <a:r>
              <a:rPr lang="en-US" dirty="0" smtClean="0"/>
              <a:t>Chas Chamberlain</a:t>
            </a:r>
          </a:p>
          <a:p>
            <a:r>
              <a:rPr lang="en-US" dirty="0" smtClean="0"/>
              <a:t>Nick </a:t>
            </a:r>
            <a:r>
              <a:rPr lang="en-US" dirty="0" err="1" smtClean="0"/>
              <a:t>Swofford</a:t>
            </a:r>
            <a:endParaRPr lang="en-US" dirty="0" smtClean="0"/>
          </a:p>
          <a:p>
            <a:r>
              <a:rPr lang="en-US" dirty="0" err="1" smtClean="0"/>
              <a:t>Katura</a:t>
            </a:r>
            <a:r>
              <a:rPr lang="en-US" dirty="0" smtClean="0"/>
              <a:t> Soule</a:t>
            </a:r>
          </a:p>
          <a:p>
            <a:r>
              <a:rPr lang="en-US" dirty="0" smtClean="0"/>
              <a:t>Mariah McIntosh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24400" y="3105148"/>
            <a:ext cx="198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Bart </a:t>
            </a:r>
            <a:r>
              <a:rPr lang="en-US" dirty="0" err="1" smtClean="0"/>
              <a:t>DeBow</a:t>
            </a:r>
            <a:endParaRPr lang="en-US" dirty="0" smtClean="0"/>
          </a:p>
          <a:p>
            <a:r>
              <a:rPr lang="en-US" dirty="0" smtClean="0"/>
              <a:t>Mike Sinnott</a:t>
            </a:r>
          </a:p>
          <a:p>
            <a:r>
              <a:rPr lang="en-US" dirty="0" smtClean="0"/>
              <a:t>Mike Hogansen</a:t>
            </a:r>
            <a:endParaRPr lang="en-US" dirty="0"/>
          </a:p>
          <a:p>
            <a:r>
              <a:rPr lang="en-US" dirty="0"/>
              <a:t>Reed Fischer</a:t>
            </a:r>
          </a:p>
          <a:p>
            <a:r>
              <a:rPr lang="en-US" dirty="0" smtClean="0"/>
              <a:t>JD </a:t>
            </a:r>
            <a:r>
              <a:rPr lang="en-US" dirty="0"/>
              <a:t>Hansen</a:t>
            </a:r>
          </a:p>
          <a:p>
            <a:r>
              <a:rPr lang="en-US" dirty="0"/>
              <a:t>Chris Mayes</a:t>
            </a:r>
          </a:p>
          <a:p>
            <a:r>
              <a:rPr lang="en-US" dirty="0" smtClean="0"/>
              <a:t>Gordon Rose</a:t>
            </a:r>
          </a:p>
          <a:p>
            <a:r>
              <a:rPr lang="en-US" dirty="0" smtClean="0"/>
              <a:t>Keenan Smith</a:t>
            </a:r>
            <a:endParaRPr lang="en-US" dirty="0"/>
          </a:p>
          <a:p>
            <a:r>
              <a:rPr lang="en-US" dirty="0" smtClean="0"/>
              <a:t>David Metz</a:t>
            </a:r>
          </a:p>
          <a:p>
            <a:r>
              <a:rPr lang="en-US" dirty="0" smtClean="0"/>
              <a:t>Andrew </a:t>
            </a:r>
            <a:r>
              <a:rPr lang="en-US" dirty="0" err="1" smtClean="0"/>
              <a:t>Nordick</a:t>
            </a:r>
            <a:endParaRPr lang="en-US" dirty="0" smtClean="0"/>
          </a:p>
          <a:p>
            <a:r>
              <a:rPr lang="en-US" dirty="0" smtClean="0"/>
              <a:t>Eric Bailey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5600" y="3034099"/>
            <a:ext cx="2038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Hatchery Managers:</a:t>
            </a:r>
            <a:endParaRPr lang="en-US" sz="2400" b="1" dirty="0"/>
          </a:p>
          <a:p>
            <a:endParaRPr lang="en-US" sz="2400" dirty="0"/>
          </a:p>
          <a:p>
            <a:r>
              <a:rPr lang="en-US" dirty="0" smtClean="0"/>
              <a:t>Greg Grenbemer</a:t>
            </a:r>
          </a:p>
          <a:p>
            <a:r>
              <a:rPr lang="en-US" dirty="0" smtClean="0"/>
              <a:t>Brett Boyd</a:t>
            </a:r>
          </a:p>
          <a:p>
            <a:r>
              <a:rPr lang="en-US" dirty="0" smtClean="0"/>
              <a:t>Kurt Kremers</a:t>
            </a:r>
          </a:p>
          <a:p>
            <a:r>
              <a:rPr lang="en-US" dirty="0" smtClean="0"/>
              <a:t>Dan Peck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VSP Monitoring Guidelines </a:t>
            </a:r>
            <a:br>
              <a:rPr lang="en-US" b="1" dirty="0" smtClean="0"/>
            </a:br>
            <a:r>
              <a:rPr lang="en-US" sz="3600" b="1" dirty="0" smtClean="0"/>
              <a:t>(Crawford and Rumsey 2011)</a:t>
            </a:r>
            <a:endParaRPr lang="en-US" sz="36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229600" cy="3200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/>
              <a:t>Adult </a:t>
            </a:r>
            <a:r>
              <a:rPr lang="en-US" sz="4000" b="1" dirty="0"/>
              <a:t>Spawner </a:t>
            </a:r>
            <a:r>
              <a:rPr lang="en-US" sz="4000" b="1" dirty="0" smtClean="0"/>
              <a:t>Abundance and Productivity</a:t>
            </a:r>
            <a:endParaRPr lang="en-US" sz="4000" b="1" dirty="0"/>
          </a:p>
          <a:p>
            <a:r>
              <a:rPr lang="en-US" sz="4000" b="1" dirty="0" smtClean="0"/>
              <a:t>Spatial Distribution</a:t>
            </a:r>
          </a:p>
          <a:p>
            <a:r>
              <a:rPr lang="en-US" sz="4000" b="1" dirty="0" smtClean="0"/>
              <a:t>Species </a:t>
            </a:r>
            <a:r>
              <a:rPr lang="en-US" sz="4000" b="1" dirty="0"/>
              <a:t>Diversity </a:t>
            </a:r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0" y="9069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REDDS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8825" y="71645"/>
            <a:ext cx="227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DEADS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74738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AUGUST: SPAWNING COMMENCES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5175" y="1819275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UNCLIPPED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8725" y="1828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LIPPED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360997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THERMAL MARKS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15175" y="2752725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OTOLITHS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53350" y="3471475"/>
            <a:ext cx="13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THERMAL MARKS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81900" y="50482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NATURAL-ORIGIN (W)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0650" y="50387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HATCHERY-ORIGIN (H)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7473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PROCESSABLE CARCASSES/REACH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" y="2057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EPTEMBER: REDDS ACCUMULATE, PEAK SPAWNING LATE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" y="3596113"/>
            <a:ext cx="3733800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OCTOBER: SPAWNING ENDS, PEAK COUNT OBTAINED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73196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SPAWNER ABUNDANCE (N</a:t>
            </a:r>
            <a:r>
              <a:rPr lang="en-US" b="1" baseline="-25000" dirty="0" smtClean="0"/>
              <a:t>T</a:t>
            </a:r>
            <a:r>
              <a:rPr lang="en-US" dirty="0" smtClean="0"/>
              <a:t>) = PEAK COUNT/REACH </a:t>
            </a:r>
            <a:r>
              <a:rPr lang="en-US" dirty="0"/>
              <a:t>* 2.5</a:t>
            </a:r>
          </a:p>
        </p:txBody>
      </p:sp>
      <p:cxnSp>
        <p:nvCxnSpPr>
          <p:cNvPr id="24" name="Straight Arrow Connector 23"/>
          <p:cNvCxnSpPr>
            <a:stCxn id="8" idx="2"/>
          </p:cNvCxnSpPr>
          <p:nvPr/>
        </p:nvCxnSpPr>
        <p:spPr>
          <a:xfrm>
            <a:off x="5800725" y="2209800"/>
            <a:ext cx="0" cy="281675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181725" y="4303336"/>
            <a:ext cx="762000" cy="6858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77175" y="2225159"/>
            <a:ext cx="0" cy="51298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391400" y="3104555"/>
            <a:ext cx="419100" cy="342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962900" y="3104555"/>
            <a:ext cx="381000" cy="342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353425" y="4449544"/>
            <a:ext cx="0" cy="51298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600825" y="5685056"/>
            <a:ext cx="514350" cy="51298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239000" y="5644218"/>
            <a:ext cx="466725" cy="5538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72175" y="6280666"/>
            <a:ext cx="2466975" cy="400110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US" dirty="0"/>
              <a:t>pHOS = H/(H + W)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419600" y="6284358"/>
            <a:ext cx="1381125" cy="1809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124075" y="1419225"/>
            <a:ext cx="0" cy="51298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24075" y="3047405"/>
            <a:ext cx="0" cy="51298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6700" y="5948392"/>
            <a:ext cx="1905000" cy="70788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</a:t>
            </a:r>
            <a:r>
              <a:rPr lang="en-US" sz="2000" b="1" baseline="-25000" dirty="0" smtClean="0"/>
              <a:t>W</a:t>
            </a:r>
            <a:r>
              <a:rPr lang="en-US" sz="2000" dirty="0" smtClean="0"/>
              <a:t> = </a:t>
            </a:r>
          </a:p>
          <a:p>
            <a:pPr algn="ctr"/>
            <a:r>
              <a:rPr lang="en-US" sz="2000" dirty="0" smtClean="0"/>
              <a:t>N * (1 – pHOS)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6353175" y="1393716"/>
            <a:ext cx="419100" cy="342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924675" y="1393716"/>
            <a:ext cx="381000" cy="342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114550" y="4246186"/>
            <a:ext cx="0" cy="51298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266951" y="5949167"/>
            <a:ext cx="1847850" cy="707886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N</a:t>
            </a:r>
            <a:r>
              <a:rPr lang="en-US" sz="2000" b="1" baseline="-25000" dirty="0"/>
              <a:t>H</a:t>
            </a:r>
            <a:r>
              <a:rPr lang="en-US" sz="2000" dirty="0"/>
              <a:t> = </a:t>
            </a:r>
            <a:endParaRPr lang="en-US" sz="2000" dirty="0" smtClean="0"/>
          </a:p>
          <a:p>
            <a:pPr algn="ctr"/>
            <a:r>
              <a:rPr lang="en-US" sz="2000" dirty="0" smtClean="0"/>
              <a:t>N</a:t>
            </a:r>
            <a:r>
              <a:rPr lang="en-US" sz="2000" b="1" baseline="-25000" dirty="0" smtClean="0"/>
              <a:t>T</a:t>
            </a:r>
            <a:r>
              <a:rPr lang="en-US" sz="2000" dirty="0" smtClean="0"/>
              <a:t> </a:t>
            </a:r>
            <a:r>
              <a:rPr lang="en-US" sz="2000" dirty="0"/>
              <a:t>* pHOS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600200" y="5399395"/>
            <a:ext cx="419100" cy="342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171700" y="5399395"/>
            <a:ext cx="381000" cy="342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488" y="228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Prespawning Mortality (PSM)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7426" y="158251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CARCASSES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62176" y="357628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% EGGS REMAINING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019551" y="3027580"/>
            <a:ext cx="0" cy="51298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66800" y="4953000"/>
            <a:ext cx="2590800" cy="400110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 50%:  PSM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124201" y="4207995"/>
            <a:ext cx="419100" cy="342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548188" y="4237850"/>
            <a:ext cx="381000" cy="342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95852" y="2047100"/>
            <a:ext cx="381000" cy="342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81588" y="2485250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MALES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895976" y="2873632"/>
            <a:ext cx="381000" cy="342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86476" y="3355895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???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029076" y="2047100"/>
            <a:ext cx="0" cy="51298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05201" y="2567463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FEMALES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48162" y="4943535"/>
            <a:ext cx="2662237" cy="400110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&lt; 50%:  </a:t>
            </a:r>
            <a:r>
              <a:rPr lang="en-US" sz="2000" dirty="0"/>
              <a:t>S</a:t>
            </a:r>
            <a:r>
              <a:rPr lang="en-US" sz="2000" dirty="0" smtClean="0"/>
              <a:t>PAWNER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4800" y="5791200"/>
            <a:ext cx="8610599" cy="400110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0-20%: LOW;           20-50%: MODERATE;          &gt;50%: HIGH</a:t>
            </a:r>
          </a:p>
        </p:txBody>
      </p:sp>
    </p:spTree>
    <p:extLst>
      <p:ext uri="{BB962C8B-B14F-4D97-AF65-F5344CB8AC3E}">
        <p14:creationId xmlns:p14="http://schemas.microsoft.com/office/powerpoint/2010/main" val="20079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72119"/>
              </p:ext>
            </p:extLst>
          </p:nvPr>
        </p:nvGraphicFramePr>
        <p:xfrm>
          <a:off x="104773" y="238124"/>
          <a:ext cx="8915402" cy="640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208"/>
                <a:gridCol w="752090"/>
                <a:gridCol w="141017"/>
                <a:gridCol w="493559"/>
                <a:gridCol w="493559"/>
                <a:gridCol w="141017"/>
                <a:gridCol w="501394"/>
                <a:gridCol w="141017"/>
                <a:gridCol w="493559"/>
                <a:gridCol w="493559"/>
                <a:gridCol w="493559"/>
                <a:gridCol w="141017"/>
                <a:gridCol w="669831"/>
                <a:gridCol w="669831"/>
                <a:gridCol w="141017"/>
                <a:gridCol w="470056"/>
                <a:gridCol w="470056"/>
                <a:gridCol w="470056"/>
              </a:tblGrid>
              <a:tr h="914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ITM Reach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Peak Redd Count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Carcasses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2013 OTO Mark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Estimated H &amp; W Carcasses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Estimated Spawner Abundance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PSM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UNCL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pHOS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UNSP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Below Minto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Minto - Big Cliff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Breitenbush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NSNT Above Detroit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Below Foster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SSNT Above Foster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Below Leaburg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Leaburg - Cougar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Abv SFM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SFM Abv Cougar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Below Dexter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Fall Cr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NFMF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Above Hills Cr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Willam\new BiOp\Reports\_Maps\NS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4000" y="3429000"/>
            <a:ext cx="1676400" cy="11049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Below Bennett </a:t>
            </a: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6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100% (5/5)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88% (7/8)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16764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Bennett to Minto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398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30% (38/127)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64%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886324" y="304800"/>
            <a:ext cx="1590675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Minto to Big Cliff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80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NA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0% (0/11)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81800" y="1047750"/>
            <a:ext cx="1981200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Breitenbush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79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3% (1/31)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100% (68/68)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257800" y="3962400"/>
            <a:ext cx="1819275" cy="1143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ffectLst/>
                <a:ea typeface="Calibri"/>
                <a:cs typeface="Times New Roman"/>
              </a:rPr>
              <a:t>Upper N Santiam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Redds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: 119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PSM: 10% (5/51)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 smtClean="0">
                <a:effectLst/>
                <a:ea typeface="Calibri"/>
                <a:cs typeface="Times New Roman"/>
              </a:rPr>
              <a:t>HOS: 99% (141/142)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1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030797"/>
              </p:ext>
            </p:extLst>
          </p:nvPr>
        </p:nvGraphicFramePr>
        <p:xfrm>
          <a:off x="381000" y="304800"/>
          <a:ext cx="8305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0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00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7121</TotalTime>
  <Words>1011</Words>
  <Application>Microsoft Office PowerPoint</Application>
  <PresentationFormat>On-screen Show (4:3)</PresentationFormat>
  <Paragraphs>491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1_Default Design</vt:lpstr>
      <vt:lpstr>UPPER WILLAMETTE RIVER SPRING CHINOOK ABUNDANCE, DISTRIBUTION AND SURVIVAL</vt:lpstr>
      <vt:lpstr>PowerPoint Presentation</vt:lpstr>
      <vt:lpstr>Acknowledgments</vt:lpstr>
      <vt:lpstr>VSP Monitoring Guidelines  (Crawford and Rumsey 2011)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ODFW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Cameron Sharpe</dc:creator>
  <cp:lastModifiedBy>Sharpe, Cameron</cp:lastModifiedBy>
  <cp:revision>290</cp:revision>
  <cp:lastPrinted>2014-01-22T01:03:31Z</cp:lastPrinted>
  <dcterms:created xsi:type="dcterms:W3CDTF">2008-02-19T17:26:33Z</dcterms:created>
  <dcterms:modified xsi:type="dcterms:W3CDTF">2015-02-08T20:08:26Z</dcterms:modified>
</cp:coreProperties>
</file>